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65" r:id="rId4"/>
    <p:sldId id="258" r:id="rId5"/>
    <p:sldId id="259" r:id="rId6"/>
    <p:sldId id="266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608E2-8B9E-48A7-A2D2-DEDB76C94BD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C531C-BFBD-4737-9156-21F123FC2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027E42E-B3D0-4577-AB01-44D64291E7DB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02E935-DE85-4D72-8224-CC69DC55F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hanacademy.org/video/ionic--covalent--and-metallic-bonds?playlist=Chemistr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bing.com/images/search?q=valence+electrons&amp;view=detail&amp;id=628B66F71FDB125130F8AC389CA842C6A48D85FE&amp;first=61&amp;FORM=IDFRIR" TargetMode="Externa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Get out a periodic table and polyatomic ion reference sheet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Formula Writing &amp; Bond Types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3: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Watch Video Now!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 you watch, write down questions that this video brings up for you.  </a:t>
            </a:r>
            <a:r>
              <a:rPr lang="en-US" b="1" u="sng" cap="all" dirty="0" smtClean="0"/>
              <a:t>Everyone should have at least 2 questions.  </a:t>
            </a:r>
            <a:r>
              <a:rPr lang="en-US" dirty="0" smtClean="0"/>
              <a:t>These will be addressed in class tomorrow.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4: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the time remaining in LGI: finish the rest of the handout for tomorrow.  The emphasis is on completion, that you tried your best.  </a:t>
            </a:r>
          </a:p>
          <a:p>
            <a:r>
              <a:rPr lang="en-US" dirty="0" smtClean="0"/>
              <a:t>This LGI will be a launching pad for what will come for class tomorrow.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 Formula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formula for:</a:t>
            </a:r>
          </a:p>
          <a:p>
            <a:pPr>
              <a:buNone/>
            </a:pPr>
            <a:r>
              <a:rPr lang="en-US" dirty="0" smtClean="0"/>
              <a:t>			RUBIDIUM NITRIDE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3600" dirty="0" smtClean="0"/>
              <a:t>Rb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N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	</a:t>
            </a:r>
            <a:r>
              <a:rPr lang="en-US" sz="3600" dirty="0" err="1" smtClean="0"/>
              <a:t>Rb</a:t>
            </a:r>
            <a:r>
              <a:rPr lang="en-US" sz="3600" dirty="0" smtClean="0"/>
              <a:t>: +1      N: -3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 Formula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formula for: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/>
              <a:t>HYDROBROMIC ACID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3600" dirty="0" err="1" smtClean="0"/>
              <a:t>HBr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	</a:t>
            </a:r>
            <a:r>
              <a:rPr lang="en-US" sz="3600" dirty="0" smtClean="0"/>
              <a:t>H: </a:t>
            </a:r>
            <a:r>
              <a:rPr lang="en-US" sz="3600" dirty="0" smtClean="0"/>
              <a:t>+1      </a:t>
            </a:r>
            <a:r>
              <a:rPr lang="en-US" sz="3600" dirty="0" smtClean="0"/>
              <a:t>Br: -1</a:t>
            </a:r>
            <a:endParaRPr lang="en-US" sz="3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Formula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formula for:</a:t>
            </a:r>
          </a:p>
          <a:p>
            <a:pPr>
              <a:buNone/>
            </a:pPr>
            <a:r>
              <a:rPr lang="en-US" dirty="0" smtClean="0"/>
              <a:t>				TIN (IV) OXIDE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3600" dirty="0" smtClean="0"/>
              <a:t>SnO</a:t>
            </a:r>
            <a:r>
              <a:rPr lang="en-US" sz="2000" dirty="0" smtClean="0"/>
              <a:t>2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	</a:t>
            </a:r>
            <a:r>
              <a:rPr lang="en-US" sz="3600" dirty="0" err="1" smtClean="0"/>
              <a:t>Sn</a:t>
            </a:r>
            <a:r>
              <a:rPr lang="en-US" sz="3600" dirty="0" smtClean="0"/>
              <a:t>: +4      O: -2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Formula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formula for: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cap="all" dirty="0" err="1" smtClean="0"/>
              <a:t>Tetraphosphorus</a:t>
            </a:r>
            <a:r>
              <a:rPr lang="en-US" cap="all" dirty="0" smtClean="0"/>
              <a:t> </a:t>
            </a:r>
            <a:r>
              <a:rPr lang="en-US" cap="all" dirty="0" err="1" smtClean="0"/>
              <a:t>Hexaoxide</a:t>
            </a:r>
            <a:endParaRPr lang="en-US" cap="all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3600" dirty="0" smtClean="0"/>
              <a:t>P</a:t>
            </a:r>
            <a:r>
              <a:rPr lang="en-US" sz="3600" baseline="-25000" dirty="0" smtClean="0"/>
              <a:t>4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6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	It’s molecular!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 Formula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formula for: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/>
              <a:t>PERCHLORIC ACID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3600" dirty="0" smtClean="0"/>
              <a:t>HClO</a:t>
            </a:r>
            <a:r>
              <a:rPr lang="en-US" sz="3600" baseline="-25000" dirty="0" smtClean="0"/>
              <a:t>4</a:t>
            </a:r>
            <a:endParaRPr lang="en-US" sz="3600" baseline="-250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	</a:t>
            </a:r>
            <a:r>
              <a:rPr lang="en-US" sz="3600" dirty="0" smtClean="0"/>
              <a:t>H: </a:t>
            </a:r>
            <a:r>
              <a:rPr lang="en-US" sz="3600" dirty="0" smtClean="0"/>
              <a:t>+1      </a:t>
            </a:r>
            <a:r>
              <a:rPr lang="en-US" sz="3600" dirty="0" smtClean="0"/>
              <a:t>ClO</a:t>
            </a:r>
            <a:r>
              <a:rPr lang="en-US" sz="3600" baseline="-25000" dirty="0" smtClean="0"/>
              <a:t>4</a:t>
            </a:r>
            <a:r>
              <a:rPr lang="en-US" sz="3600" dirty="0" smtClean="0"/>
              <a:t>: -1</a:t>
            </a:r>
            <a:endParaRPr lang="en-US" sz="3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Formula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formula for:</a:t>
            </a:r>
          </a:p>
          <a:p>
            <a:pPr>
              <a:buNone/>
            </a:pPr>
            <a:r>
              <a:rPr lang="en-US" dirty="0" smtClean="0"/>
              <a:t>			BARIUM PERMANGANATE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3600" dirty="0" err="1" smtClean="0"/>
              <a:t>Ba</a:t>
            </a:r>
            <a:r>
              <a:rPr lang="en-US" sz="3600" dirty="0" smtClean="0"/>
              <a:t>(MnO</a:t>
            </a:r>
            <a:r>
              <a:rPr lang="en-US" sz="2400" dirty="0" smtClean="0"/>
              <a:t>4</a:t>
            </a:r>
            <a:r>
              <a:rPr lang="en-US" sz="3600" dirty="0" smtClean="0"/>
              <a:t>)</a:t>
            </a:r>
            <a:r>
              <a:rPr lang="en-US" dirty="0" smtClean="0"/>
              <a:t>2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	</a:t>
            </a:r>
            <a:r>
              <a:rPr lang="en-US" sz="3600" dirty="0" err="1" smtClean="0"/>
              <a:t>Ba</a:t>
            </a:r>
            <a:r>
              <a:rPr lang="en-US" sz="3600" dirty="0" smtClean="0"/>
              <a:t>: +2      MnO</a:t>
            </a:r>
            <a:r>
              <a:rPr lang="en-US" sz="2400" dirty="0" smtClean="0"/>
              <a:t>4</a:t>
            </a:r>
            <a:r>
              <a:rPr lang="en-US" sz="3600" dirty="0" smtClean="0"/>
              <a:t>: -1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1292352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Part 2: Video Introduction</a:t>
            </a:r>
            <a:br>
              <a:rPr lang="en-US" sz="2700" dirty="0" smtClean="0"/>
            </a:br>
            <a:r>
              <a:rPr lang="en-US" sz="2700" dirty="0" smtClean="0"/>
              <a:t>Read the following info below.  On your handout, match the following words with the correct idea/definition.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7048"/>
            <a:ext cx="8915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err="1" smtClean="0"/>
              <a:t>Electronegativity</a:t>
            </a:r>
            <a:r>
              <a:rPr lang="en-US" dirty="0" smtClean="0"/>
              <a:t>: </a:t>
            </a:r>
            <a:r>
              <a:rPr lang="en-US" sz="2400" dirty="0" smtClean="0"/>
              <a:t>tug-of-war between 2 atoms in a compound for electrons</a:t>
            </a:r>
          </a:p>
          <a:p>
            <a:pPr>
              <a:buNone/>
            </a:pPr>
            <a:r>
              <a:rPr lang="en-US" u="sng" dirty="0" smtClean="0"/>
              <a:t>Oxidation Number</a:t>
            </a:r>
            <a:r>
              <a:rPr lang="en-US" dirty="0" smtClean="0"/>
              <a:t>: </a:t>
            </a:r>
            <a:r>
              <a:rPr lang="en-US" sz="2400" dirty="0" smtClean="0"/>
              <a:t>known as ionic charge</a:t>
            </a:r>
          </a:p>
          <a:p>
            <a:pPr>
              <a:buNone/>
            </a:pPr>
            <a:r>
              <a:rPr lang="en-US" u="sng" dirty="0" smtClean="0"/>
              <a:t>Valence Electrons</a:t>
            </a:r>
            <a:r>
              <a:rPr lang="en-US" dirty="0" smtClean="0"/>
              <a:t>: </a:t>
            </a:r>
            <a:r>
              <a:rPr lang="en-US" sz="2400" dirty="0" smtClean="0"/>
              <a:t>electrons found in the outermost energy level of an atom.</a:t>
            </a:r>
          </a:p>
          <a:p>
            <a:pPr>
              <a:buNone/>
            </a:pPr>
            <a:r>
              <a:rPr lang="en-US" u="sng" dirty="0" smtClean="0"/>
              <a:t>Lewis Dot Structures</a:t>
            </a:r>
            <a:r>
              <a:rPr lang="en-US" dirty="0" smtClean="0"/>
              <a:t>: </a:t>
            </a:r>
            <a:r>
              <a:rPr lang="en-US" sz="2400" dirty="0" smtClean="0"/>
              <a:t>model to show how electron pairs are being shared in a molecule</a:t>
            </a:r>
          </a:p>
          <a:p>
            <a:pPr>
              <a:buNone/>
            </a:pPr>
            <a:r>
              <a:rPr lang="en-US" u="sng" dirty="0" smtClean="0"/>
              <a:t>Lone Pair</a:t>
            </a:r>
            <a:r>
              <a:rPr lang="en-US" dirty="0" smtClean="0"/>
              <a:t>: </a:t>
            </a:r>
            <a:r>
              <a:rPr lang="en-US" sz="2400" dirty="0" smtClean="0"/>
              <a:t>an electron pair that is NOT involved in bonding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 Video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Answers to Matching: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   		</a:t>
            </a:r>
            <a:r>
              <a:rPr lang="en-US" sz="3200" b="1" dirty="0" smtClean="0">
                <a:solidFill>
                  <a:srgbClr val="C00000"/>
                </a:solidFill>
              </a:rPr>
              <a:t>B</a:t>
            </a:r>
            <a:r>
              <a:rPr lang="en-US" dirty="0" smtClean="0"/>
              <a:t>   Na:  +1</a:t>
            </a:r>
          </a:p>
          <a:p>
            <a:pPr>
              <a:buNone/>
            </a:pPr>
            <a:r>
              <a:rPr lang="en-US" dirty="0" smtClean="0"/>
              <a:t>                                                    </a:t>
            </a:r>
            <a:r>
              <a:rPr lang="en-US" sz="3200" b="1" dirty="0" smtClean="0">
                <a:solidFill>
                  <a:srgbClr val="C00000"/>
                </a:solidFill>
              </a:rPr>
              <a:t>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sz="3200" b="1" dirty="0" smtClean="0">
                <a:solidFill>
                  <a:srgbClr val="C00000"/>
                </a:solidFill>
              </a:rPr>
              <a:t>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</a:t>
            </a:r>
            <a:r>
              <a:rPr lang="en-US" sz="3200" b="1" dirty="0" smtClean="0">
                <a:solidFill>
                  <a:srgbClr val="C00000"/>
                </a:solidFill>
              </a:rPr>
              <a:t>E</a:t>
            </a:r>
            <a:r>
              <a:rPr lang="en-US" dirty="0" smtClean="0"/>
              <a:t>                                         </a:t>
            </a:r>
            <a:r>
              <a:rPr lang="en-US" sz="3200" b="1" dirty="0" smtClean="0">
                <a:solidFill>
                  <a:srgbClr val="C00000"/>
                </a:solidFill>
              </a:rPr>
              <a:t>C</a:t>
            </a:r>
            <a:r>
              <a:rPr lang="en-US" dirty="0" smtClean="0"/>
              <a:t>        </a:t>
            </a:r>
            <a:endParaRPr lang="en-US" dirty="0"/>
          </a:p>
        </p:txBody>
      </p:sp>
      <p:pic>
        <p:nvPicPr>
          <p:cNvPr id="6160" name="Picture 1" descr="06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505200"/>
            <a:ext cx="1215736" cy="1114425"/>
          </a:xfrm>
          <a:prstGeom prst="rect">
            <a:avLst/>
          </a:prstGeom>
          <a:noFill/>
        </p:spPr>
      </p:pic>
      <p:pic>
        <p:nvPicPr>
          <p:cNvPr id="6157" name="Picture 2" descr="06_09"/>
          <p:cNvPicPr>
            <a:picLocks noChangeAspect="1" noChangeArrowheads="1"/>
          </p:cNvPicPr>
          <p:nvPr/>
        </p:nvPicPr>
        <p:blipFill>
          <a:blip r:embed="rId3" cstate="print"/>
          <a:srcRect l="69444"/>
          <a:stretch>
            <a:fillRect/>
          </a:stretch>
        </p:blipFill>
        <p:spPr bwMode="auto">
          <a:xfrm>
            <a:off x="1828800" y="5105400"/>
            <a:ext cx="1520961" cy="904875"/>
          </a:xfrm>
          <a:prstGeom prst="rect">
            <a:avLst/>
          </a:prstGeom>
          <a:noFill/>
        </p:spPr>
      </p:pic>
      <p:sp>
        <p:nvSpPr>
          <p:cNvPr id="6158" name="AutoShape 14"/>
          <p:cNvSpPr>
            <a:spLocks noChangeShapeType="1"/>
          </p:cNvSpPr>
          <p:nvPr/>
        </p:nvSpPr>
        <p:spPr bwMode="auto">
          <a:xfrm flipH="1">
            <a:off x="3352800" y="5257800"/>
            <a:ext cx="38100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3124200" y="5334000"/>
            <a:ext cx="152400" cy="4191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0" y="1021348"/>
            <a:ext cx="2311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" name="Picture 22" descr="http://dkreutz.basd.k12.wi.us/ColvanttoIonic.jpg"/>
          <p:cNvPicPr/>
          <p:nvPr/>
        </p:nvPicPr>
        <p:blipFill>
          <a:blip r:embed="rId4" cstate="print">
            <a:grayscl/>
          </a:blip>
          <a:srcRect t="34015" r="42529" b="34527"/>
          <a:stretch>
            <a:fillRect/>
          </a:stretch>
        </p:blipFill>
        <p:spPr bwMode="auto">
          <a:xfrm>
            <a:off x="5029200" y="2743200"/>
            <a:ext cx="19050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http://ts3.mm.bing.net/images/thumbnail.aspx?q=1366742075246&amp;id=4d5f371b49d1a5e811f2bb0bf4b59300&amp;url=http%3a%2f%2fmsc-ks4technology.wikispaces.com%2ffile%2fview%2facdc_copper_atom.gif%2f37042993%2facdc_copper_atom.gif">
            <a:hlinkClick r:id="rId5"/>
          </p:cNvPr>
          <p:cNvPicPr/>
          <p:nvPr/>
        </p:nvPicPr>
        <p:blipFill>
          <a:blip r:embed="rId6" cstate="print">
            <a:grayscl/>
          </a:blip>
          <a:srcRect t="12258" r="23490" b="15484"/>
          <a:stretch>
            <a:fillRect/>
          </a:stretch>
        </p:blipFill>
        <p:spPr bwMode="auto">
          <a:xfrm>
            <a:off x="5638800" y="4572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78</TotalTime>
  <Words>238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Formula Writing &amp; Bond Types</vt:lpstr>
      <vt:lpstr>Part 1:  Formula Writing</vt:lpstr>
      <vt:lpstr>Part 1:  Formula Writing</vt:lpstr>
      <vt:lpstr>Part 1: Formula Writing</vt:lpstr>
      <vt:lpstr>Part 1: Formula Writing</vt:lpstr>
      <vt:lpstr>Part 1:  Formula Writing</vt:lpstr>
      <vt:lpstr>Part 1: Formula Writing</vt:lpstr>
      <vt:lpstr>  Part 2: Video Introduction Read the following info below.  On your handout, match the following words with the correct idea/definition.   </vt:lpstr>
      <vt:lpstr>Part 2: Video Introduction</vt:lpstr>
      <vt:lpstr>Part 3: Video</vt:lpstr>
      <vt:lpstr>Part 4: Worksheet</vt:lpstr>
    </vt:vector>
  </TitlesOfParts>
  <Company>Merrill Area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 Writing &amp; Bond Types</dc:title>
  <dc:creator>veronica.giese</dc:creator>
  <cp:lastModifiedBy>veronica.giese</cp:lastModifiedBy>
  <cp:revision>14</cp:revision>
  <dcterms:created xsi:type="dcterms:W3CDTF">2011-12-01T16:46:55Z</dcterms:created>
  <dcterms:modified xsi:type="dcterms:W3CDTF">2011-12-02T20:00:52Z</dcterms:modified>
</cp:coreProperties>
</file>